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9"/>
  </p:notesMasterIdLst>
  <p:sldIdLst>
    <p:sldId id="284" r:id="rId2"/>
    <p:sldId id="256" r:id="rId3"/>
    <p:sldId id="291" r:id="rId4"/>
    <p:sldId id="257" r:id="rId5"/>
    <p:sldId id="258" r:id="rId6"/>
    <p:sldId id="259" r:id="rId7"/>
    <p:sldId id="260" r:id="rId8"/>
    <p:sldId id="261" r:id="rId9"/>
    <p:sldId id="262" r:id="rId10"/>
    <p:sldId id="285" r:id="rId11"/>
    <p:sldId id="286" r:id="rId12"/>
    <p:sldId id="263" r:id="rId13"/>
    <p:sldId id="287" r:id="rId14"/>
    <p:sldId id="264" r:id="rId15"/>
    <p:sldId id="288" r:id="rId16"/>
    <p:sldId id="265" r:id="rId17"/>
    <p:sldId id="289" r:id="rId18"/>
    <p:sldId id="266" r:id="rId19"/>
    <p:sldId id="292" r:id="rId20"/>
    <p:sldId id="293" r:id="rId21"/>
    <p:sldId id="301" r:id="rId22"/>
    <p:sldId id="307" r:id="rId23"/>
    <p:sldId id="26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269" r:id="rId33"/>
    <p:sldId id="302" r:id="rId34"/>
    <p:sldId id="303" r:id="rId35"/>
    <p:sldId id="304" r:id="rId36"/>
    <p:sldId id="305" r:id="rId37"/>
    <p:sldId id="306" r:id="rId38"/>
    <p:sldId id="290" r:id="rId39"/>
    <p:sldId id="272" r:id="rId40"/>
    <p:sldId id="273" r:id="rId41"/>
    <p:sldId id="308" r:id="rId42"/>
    <p:sldId id="296" r:id="rId43"/>
    <p:sldId id="297" r:id="rId44"/>
    <p:sldId id="298" r:id="rId45"/>
    <p:sldId id="299" r:id="rId46"/>
    <p:sldId id="275" r:id="rId47"/>
    <p:sldId id="317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7868" autoAdjust="0"/>
    <p:restoredTop sz="91921" autoAdjust="0"/>
  </p:normalViewPr>
  <p:slideViewPr>
    <p:cSldViewPr snapToGrid="0">
      <p:cViewPr varScale="1">
        <p:scale>
          <a:sx n="91" d="100"/>
          <a:sy n="91" d="100"/>
        </p:scale>
        <p:origin x="-516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314232851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132284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935483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474613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67918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28386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864600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3126564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920000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671993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75270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14682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2562044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390999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95896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40819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518832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="" xmlns:p14="http://schemas.microsoft.com/office/powerpoint/2010/main" val="1371159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 smtClean="0"/>
              <a:t>GITAM </a:t>
            </a:r>
            <a:r>
              <a:rPr lang="en-IN" sz="3200" dirty="0" err="1" smtClean="0"/>
              <a:t>University,Visakhapatnam</a:t>
            </a:r>
            <a:r>
              <a:rPr lang="en-IN" sz="3200" dirty="0" smtClean="0"/>
              <a:t/>
            </a:r>
            <a:br>
              <a:rPr lang="en-IN" sz="3200" dirty="0" smtClean="0"/>
            </a:br>
            <a:r>
              <a:rPr lang="en-IN" sz="3200" dirty="0" err="1" smtClean="0"/>
              <a:t>Dept</a:t>
            </a:r>
            <a:r>
              <a:rPr lang="en-IN" sz="3200" dirty="0" smtClean="0"/>
              <a:t>: CSE</a:t>
            </a:r>
            <a:br>
              <a:rPr lang="en-IN" sz="3200" dirty="0" smtClean="0"/>
            </a:br>
            <a:r>
              <a:rPr lang="en-IN" sz="3200" dirty="0" smtClean="0"/>
              <a:t>Project Phase – II</a:t>
            </a:r>
            <a:br>
              <a:rPr lang="en-IN" sz="3200" dirty="0" smtClean="0"/>
            </a:br>
            <a:r>
              <a:rPr lang="en-IN" sz="3200" dirty="0" smtClean="0"/>
              <a:t>Guide : Smt. </a:t>
            </a:r>
            <a:r>
              <a:rPr lang="en-IN" sz="3200" dirty="0" err="1" smtClean="0"/>
              <a:t>Dr.</a:t>
            </a:r>
            <a:r>
              <a:rPr lang="en-IN" sz="3200" dirty="0" smtClean="0"/>
              <a:t> Y. </a:t>
            </a:r>
            <a:r>
              <a:rPr lang="en-IN" sz="3200" dirty="0" err="1"/>
              <a:t>R</a:t>
            </a:r>
            <a:r>
              <a:rPr lang="en-IN" sz="3200" dirty="0" err="1" smtClean="0"/>
              <a:t>adhika</a:t>
            </a:r>
            <a:r>
              <a:rPr lang="en-IN" sz="3200" dirty="0" smtClean="0"/>
              <a:t> </a:t>
            </a:r>
            <a:br>
              <a:rPr lang="en-IN" sz="3200" dirty="0" smtClean="0"/>
            </a:br>
            <a:r>
              <a:rPr lang="en-IN" sz="3200" dirty="0" smtClean="0"/>
              <a:t>Project coordinator : Smt. </a:t>
            </a:r>
            <a:r>
              <a:rPr lang="en-IN" sz="3200" dirty="0" err="1" smtClean="0"/>
              <a:t>Dr.</a:t>
            </a:r>
            <a:r>
              <a:rPr lang="en-IN" sz="3200" dirty="0" smtClean="0"/>
              <a:t> R. </a:t>
            </a:r>
            <a:r>
              <a:rPr lang="en-IN" sz="3200" dirty="0" err="1" smtClean="0"/>
              <a:t>Sireesha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48446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" y="95694"/>
            <a:ext cx="9135161" cy="50478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744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2465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1449384" y="583248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>
                <a:latin typeface="Calibri"/>
                <a:ea typeface="Calibri"/>
                <a:cs typeface="Calibri"/>
                <a:sym typeface="Calibri"/>
              </a:rPr>
              <a:t>Variables and metadata </a:t>
            </a:r>
          </a:p>
        </p:txBody>
      </p:sp>
      <p:pic>
        <p:nvPicPr>
          <p:cNvPr id="7170" name="Picture 2" descr="http://s3.amazonaws.com/libapps/customers/720/images/Metadat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65" y="2296633"/>
            <a:ext cx="7121267" cy="23321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stats.seandolinar.com/wp-content/uploads/2015/01/twitter-data-fr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5" y="21260"/>
            <a:ext cx="8963820" cy="49760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97488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 smtClean="0">
                <a:latin typeface="Calibri"/>
                <a:ea typeface="Calibri"/>
                <a:cs typeface="Calibri"/>
                <a:sym typeface="Calibri"/>
              </a:rPr>
              <a:t>How to extract tweets - setup  </a:t>
            </a:r>
            <a:endParaRPr lang="en" sz="4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*Gain access to dev.twitter.com by creating a developer account. </a:t>
            </a:r>
            <a:br>
              <a:rPr lang="en-IN" dirty="0" smtClean="0"/>
            </a:br>
            <a:r>
              <a:rPr lang="en-IN" dirty="0" smtClean="0"/>
              <a:t>* Create a new application on twitter. </a:t>
            </a:r>
            <a:br>
              <a:rPr lang="en-IN" dirty="0" smtClean="0"/>
            </a:br>
            <a:r>
              <a:rPr lang="en-IN" dirty="0" smtClean="0"/>
              <a:t>* Generate Consumer Key , Consumer Secret key , Access token , Access token secret key . </a:t>
            </a:r>
            <a:endParaRPr dirty="0"/>
          </a:p>
        </p:txBody>
      </p:sp>
      <p:pic>
        <p:nvPicPr>
          <p:cNvPr id="9218" name="Picture 2" descr="https://pbs.twimg.com/profile_images/2284174872/7df3h38zabcvjylnyf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744" y="2194220"/>
            <a:ext cx="2770299" cy="27702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https://pbs.twimg.com/profile_images/2284174872/7df3h38zabcvjylnyfe3.png"/>
          <p:cNvSpPr>
            <a:spLocks noChangeAspect="1" noChangeArrowheads="1"/>
          </p:cNvSpPr>
          <p:nvPr/>
        </p:nvSpPr>
        <p:spPr bwMode="auto">
          <a:xfrm>
            <a:off x="3837968" y="2478994"/>
            <a:ext cx="177299" cy="1772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73879" cy="5143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5507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>
                <a:latin typeface="Calibri"/>
                <a:ea typeface="Calibri"/>
                <a:cs typeface="Calibri"/>
                <a:sym typeface="Calibri"/>
              </a:rPr>
              <a:t>How to extract tweets</a:t>
            </a:r>
          </a:p>
        </p:txBody>
      </p:sp>
      <p:sp>
        <p:nvSpPr>
          <p:cNvPr id="6" name="Shape 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 smtClean="0"/>
              <a:t>Open </a:t>
            </a:r>
            <a:r>
              <a:rPr lang="en-IN" dirty="0" err="1" smtClean="0"/>
              <a:t>Rstudio</a:t>
            </a:r>
            <a:r>
              <a:rPr lang="en-IN" dirty="0" smtClean="0"/>
              <a:t>. 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 smtClean="0"/>
              <a:t>Insert required keys. 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 smtClean="0"/>
              <a:t>Call function to gather tweets. 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 smtClean="0"/>
              <a:t>Save tweets in a </a:t>
            </a:r>
            <a:r>
              <a:rPr lang="en-IN" dirty="0" err="1" smtClean="0"/>
              <a:t>dataframe</a:t>
            </a:r>
            <a:r>
              <a:rPr lang="en-IN" dirty="0" smtClean="0"/>
              <a:t>. </a:t>
            </a:r>
            <a:endParaRPr dirty="0"/>
          </a:p>
        </p:txBody>
      </p:sp>
      <p:pic>
        <p:nvPicPr>
          <p:cNvPr id="10242" name="Picture 2" descr="http://www.rstudio.com/wp-content/uploads/2014/07/RStudio-Logo-Blue-Gradi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37" y="2860675"/>
            <a:ext cx="5152118" cy="18083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36103" cy="489097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6619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 smtClean="0">
                <a:latin typeface="Calibri"/>
                <a:ea typeface="Calibri"/>
                <a:cs typeface="Calibri"/>
                <a:sym typeface="Calibri"/>
              </a:rPr>
              <a:t>Which API to use ?  </a:t>
            </a:r>
            <a:endParaRPr lang="en" sz="4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IN" dirty="0" smtClean="0"/>
              <a:t>Streaming API</a:t>
            </a:r>
          </a:p>
          <a:p>
            <a:pPr lvl="0">
              <a:spcBef>
                <a:spcPts val="0"/>
              </a:spcBef>
            </a:pPr>
            <a:r>
              <a:rPr lang="en-IN" dirty="0" smtClean="0"/>
              <a:t>REST API </a:t>
            </a:r>
          </a:p>
          <a:p>
            <a:pPr lvl="0">
              <a:spcBef>
                <a:spcPts val="0"/>
              </a:spcBef>
            </a:pPr>
            <a:r>
              <a:rPr lang="en-IN" dirty="0" smtClean="0"/>
              <a:t>Ads API </a:t>
            </a:r>
          </a:p>
          <a:p>
            <a:pPr lvl="0">
              <a:spcBef>
                <a:spcPts val="0"/>
              </a:spcBef>
            </a:pPr>
            <a:endParaRPr lang="en-I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699" y="156750"/>
            <a:ext cx="8520599" cy="572699"/>
          </a:xfrm>
        </p:spPr>
        <p:txBody>
          <a:bodyPr/>
          <a:lstStyle/>
          <a:p>
            <a:r>
              <a:rPr lang="en-IN" dirty="0" smtClean="0"/>
              <a:t>Getting tweets from Twitter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F:\Crazyheads\lutfi\streaming-intro-1_1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8586"/>
            <a:ext cx="9144000" cy="449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2403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01197" y="490762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4000" b="1" dirty="0" smtClean="0"/>
              <a:t> Understanding Donald Trump’s Twitter Supporters –Twitter mining with Sentiment Analysis and </a:t>
            </a:r>
            <a:r>
              <a:rPr lang="en-US" sz="4000" b="1" dirty="0" err="1" smtClean="0"/>
              <a:t>Geolocations</a:t>
            </a:r>
            <a:r>
              <a:rPr lang="en-US" sz="4000" b="1" dirty="0" smtClean="0"/>
              <a:t> </a:t>
            </a:r>
            <a:endParaRPr lang="en" sz="4000" dirty="0">
              <a:solidFill>
                <a:srgbClr val="000000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333100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n" sz="25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Anudeep Chaturvedula </a:t>
            </a:r>
            <a:r>
              <a:rPr lang="en" sz="2500" dirty="0" smtClean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(1210312506</a:t>
            </a:r>
            <a:r>
              <a:rPr lang="en" sz="25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44000"/>
            </a:pPr>
            <a:r>
              <a:rPr lang="en" sz="25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Saurabh Rao(1210312512)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44000"/>
            </a:pPr>
            <a:r>
              <a:rPr lang="en" sz="25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Mintu Matthew (1210312542)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44000"/>
            </a:pPr>
            <a:r>
              <a:rPr lang="en" sz="25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Tarini Yenneti (1210312566)</a:t>
            </a:r>
          </a:p>
          <a:p>
            <a:pPr lvl="0" rt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en" sz="2500" dirty="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B5 2012 – 2016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640" y="144081"/>
            <a:ext cx="8520599" cy="572699"/>
          </a:xfrm>
        </p:spPr>
        <p:txBody>
          <a:bodyPr/>
          <a:lstStyle/>
          <a:p>
            <a:r>
              <a:rPr lang="en-US" b="1" dirty="0" smtClean="0"/>
              <a:t>Maintaining </a:t>
            </a:r>
            <a:r>
              <a:rPr lang="en-US" b="1" dirty="0"/>
              <a:t>a persistent HTTP connection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Diagram of two server processes, where one process receives streamed Tweets, while the other handles HTTP requests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640" y="716780"/>
            <a:ext cx="8757872" cy="4344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280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400" dirty="0" smtClean="0"/>
              <a:t>The consumer key , consumer secret key , access key  and access secret key are initialized. </a:t>
            </a:r>
          </a:p>
          <a:p>
            <a:pPr lvl="0"/>
            <a:r>
              <a:rPr lang="en-US" sz="1400" dirty="0" err="1" smtClean="0"/>
              <a:t>OAuth</a:t>
            </a:r>
            <a:r>
              <a:rPr lang="en-US" sz="1400" dirty="0" smtClean="0"/>
              <a:t> environment is set up with above mentioned variables. </a:t>
            </a:r>
          </a:p>
          <a:p>
            <a:pPr lvl="0"/>
            <a:r>
              <a:rPr lang="en-US" sz="1400" dirty="0" smtClean="0"/>
              <a:t>Cacert.pem file is downloaded for enabling </a:t>
            </a:r>
            <a:r>
              <a:rPr lang="en-US" sz="1400" dirty="0" err="1" smtClean="0"/>
              <a:t>RCurl</a:t>
            </a:r>
            <a:r>
              <a:rPr lang="en-US" sz="1400" dirty="0" smtClean="0"/>
              <a:t>. </a:t>
            </a:r>
          </a:p>
          <a:p>
            <a:pPr lvl="0"/>
            <a:r>
              <a:rPr lang="en-US" sz="1400" dirty="0" smtClean="0"/>
              <a:t>Handshake is initiated with credentials</a:t>
            </a:r>
          </a:p>
          <a:p>
            <a:pPr lvl="0"/>
            <a:r>
              <a:rPr lang="en-US" sz="1400" dirty="0" smtClean="0"/>
              <a:t>.</a:t>
            </a:r>
            <a:r>
              <a:rPr lang="en-US" sz="1400" dirty="0" err="1" smtClean="0"/>
              <a:t>RData</a:t>
            </a:r>
            <a:r>
              <a:rPr lang="en-US" sz="1400" dirty="0" smtClean="0"/>
              <a:t> file is saved and loaded for specific instance.</a:t>
            </a:r>
          </a:p>
          <a:p>
            <a:pPr lvl="0"/>
            <a:r>
              <a:rPr lang="en-US" sz="1400" dirty="0" smtClean="0"/>
              <a:t>Tweets are saved in JSON format from Twitter. </a:t>
            </a:r>
          </a:p>
          <a:p>
            <a:pPr lvl="0"/>
            <a:r>
              <a:rPr lang="en-US" sz="1400" dirty="0" smtClean="0"/>
              <a:t>Tweets are parsed into a data frame. </a:t>
            </a:r>
          </a:p>
          <a:p>
            <a:pPr lvl="0"/>
            <a:r>
              <a:rPr lang="en-US" sz="1400" dirty="0" smtClean="0"/>
              <a:t>Since the tweets are ordered by date , it is easy to perform different kinds of analysis on them. </a:t>
            </a:r>
          </a:p>
          <a:p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SOURAV\Desktop\PROJECT_FINAL\images\data fram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Sentiment Analysis</a:t>
            </a:r>
            <a:endParaRPr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T</a:t>
            </a:r>
            <a:r>
              <a:rPr lang="en-IN" dirty="0" smtClean="0"/>
              <a:t>he </a:t>
            </a:r>
            <a:r>
              <a:rPr lang="en-IN" dirty="0"/>
              <a:t>process of computationally identifying and categorizing opinions expressed in a piece of text, especially in order to determine whether the writer's attitude towards a particular topic, product, etc. is positive, negative, or neutral</a:t>
            </a:r>
            <a:r>
              <a:rPr lang="en-IN" dirty="0" smtClean="0"/>
              <a:t>.</a:t>
            </a:r>
          </a:p>
          <a:p>
            <a:pPr lvl="0"/>
            <a:endParaRPr lang="en-IN" dirty="0"/>
          </a:p>
          <a:p>
            <a:pPr lvl="0"/>
            <a:r>
              <a:rPr lang="en-IN" dirty="0" smtClean="0"/>
              <a:t>*Consumer Views on a brand / product. </a:t>
            </a:r>
            <a:br>
              <a:rPr lang="en-IN" dirty="0" smtClean="0"/>
            </a:br>
            <a:r>
              <a:rPr lang="en-IN" dirty="0" smtClean="0"/>
              <a:t>*Public reaction to an issue. </a:t>
            </a:r>
            <a:br>
              <a:rPr lang="en-IN" dirty="0" smtClean="0"/>
            </a:br>
            <a:r>
              <a:rPr lang="en-IN" dirty="0" smtClean="0"/>
              <a:t>*Understanding customer sentiment to modify brand strategy.</a:t>
            </a:r>
            <a:endParaRPr dirty="0"/>
          </a:p>
        </p:txBody>
      </p:sp>
      <p:sp>
        <p:nvSpPr>
          <p:cNvPr id="4" name="Shape 126"/>
          <p:cNvSpPr txBox="1">
            <a:spLocks/>
          </p:cNvSpPr>
          <p:nvPr/>
        </p:nvSpPr>
        <p:spPr>
          <a:xfrm>
            <a:off x="368407" y="2234847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IN" dirty="0" smtClean="0"/>
              <a:t>Sentiment Analysis - Importance</a:t>
            </a:r>
            <a:endParaRPr lang="en-I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SOURAV\Desktop\PROJECT_FINAL\images\Date_fav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" y="11"/>
            <a:ext cx="9143994" cy="51434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SOURAV\Desktop\PROJECT_FINAL\images\follower_fav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"/>
            <a:ext cx="9144000" cy="51434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SOURAV\Desktop\PROJECT_FINAL\images\follower_retweet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" y="8630"/>
            <a:ext cx="9143996" cy="51348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SOURAV\Desktop\PROJECT_FINAL\images\friends_fav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478"/>
            <a:ext cx="9144000" cy="51410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:\Users\SOURAV\Desktop\PROJECT_FINAL\images\friends_retweet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:\Users\SOURAV\Desktop\PROJECT_FINAL\images\retweets_fav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803" y="0"/>
            <a:ext cx="8520599" cy="841800"/>
          </a:xfrm>
        </p:spPr>
        <p:txBody>
          <a:bodyPr/>
          <a:lstStyle/>
          <a:p>
            <a:r>
              <a:rPr lang="en-IN" dirty="0" smtClean="0"/>
              <a:t>Abstract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279803" y="1269331"/>
            <a:ext cx="88641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Microblogging today has become a very popular tool for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communication. </a:t>
            </a:r>
          </a:p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Microblogging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platforms like Twitter allow users to share views within a 140 character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limit</a:t>
            </a:r>
          </a:p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Users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also have the option of adding images, links and videos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etc </a:t>
            </a:r>
          </a:p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n-US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context , processing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tweet involves extraction of metadata of tweet, 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geocoding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analysing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sentiment of content in the tweet text and extracting the significant and key phrases from a text. </a:t>
            </a:r>
            <a:endParaRPr lang="en-IN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7149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C:\Users\SOURAV\Desktop\PROJECT_FINAL\images\status_fav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C:\Users\SOURAV\Desktop\PROJECT_FINAL\images\status_retweet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"/>
            <a:ext cx="9144000" cy="51434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What have we done for sentiment analysis</a:t>
            </a:r>
            <a:endParaRPr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1600" dirty="0" smtClean="0"/>
              <a:t>Cacert.pem file is downloaded to enable </a:t>
            </a:r>
            <a:r>
              <a:rPr lang="en-US" sz="1600" dirty="0" err="1" smtClean="0"/>
              <a:t>RCurl</a:t>
            </a:r>
            <a:endParaRPr lang="en-US" sz="1600" dirty="0" smtClean="0"/>
          </a:p>
          <a:p>
            <a:pPr lvl="0"/>
            <a:r>
              <a:rPr lang="en-US" sz="1600" dirty="0" smtClean="0"/>
              <a:t>Access URL, Request URL and Auth URL are declared. </a:t>
            </a:r>
          </a:p>
          <a:p>
            <a:pPr lvl="0"/>
            <a:r>
              <a:rPr lang="en-US" sz="1600" dirty="0" smtClean="0"/>
              <a:t>Consumer key and Consumer Secret are declared. </a:t>
            </a:r>
          </a:p>
          <a:p>
            <a:pPr lvl="0"/>
            <a:r>
              <a:rPr lang="en-US" sz="1600" dirty="0" smtClean="0"/>
              <a:t>Credentials are saved and handshake is initiated. </a:t>
            </a:r>
          </a:p>
          <a:p>
            <a:pPr lvl="0"/>
            <a:r>
              <a:rPr lang="en-US" sz="1600" dirty="0" smtClean="0"/>
              <a:t>After handshake is complete, the .</a:t>
            </a:r>
            <a:r>
              <a:rPr lang="en-US" sz="1600" dirty="0" err="1" smtClean="0"/>
              <a:t>Rdata</a:t>
            </a:r>
            <a:r>
              <a:rPr lang="en-US" sz="1600" dirty="0" smtClean="0"/>
              <a:t> environment is loaded and setup. </a:t>
            </a:r>
          </a:p>
          <a:p>
            <a:pPr lvl="0"/>
            <a:r>
              <a:rPr lang="en-US" sz="1600" dirty="0" smtClean="0"/>
              <a:t>Function for searching tweets with the required keyword is started. The data dump is put into an excel file at this point. </a:t>
            </a:r>
          </a:p>
          <a:p>
            <a:pPr lvl="0">
              <a:spcBef>
                <a:spcPts val="0"/>
              </a:spcBef>
              <a:buNone/>
            </a:pPr>
            <a:endParaRPr sz="16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400" dirty="0" smtClean="0"/>
              <a:t>The score evaluation function is used at this point. </a:t>
            </a:r>
          </a:p>
          <a:p>
            <a:pPr lvl="0"/>
            <a:r>
              <a:rPr lang="en-US" sz="1400" dirty="0" smtClean="0"/>
              <a:t>In the score evaluation function, punctuation marks are removed after converting to UTF-8 format, sentences are split into words and the total words are made into a list for each tweet. </a:t>
            </a:r>
          </a:p>
          <a:p>
            <a:pPr lvl="0"/>
            <a:r>
              <a:rPr lang="en-US" sz="1400" dirty="0" smtClean="0"/>
              <a:t>Each word in a tweet is compared against the database of positive and negative words, and the score is computed. </a:t>
            </a:r>
          </a:p>
          <a:p>
            <a:pPr lvl="0"/>
            <a:r>
              <a:rPr lang="en-US" sz="1400" dirty="0" smtClean="0"/>
              <a:t>By this point , we have an excel file of each tweet and the score associated with it. </a:t>
            </a:r>
          </a:p>
          <a:p>
            <a:pPr lvl="0"/>
            <a:r>
              <a:rPr lang="en-US" sz="1400" dirty="0" smtClean="0"/>
              <a:t>We then generate another excel file which calculates the total number of positive, negative and neutral tweets for a day. </a:t>
            </a:r>
          </a:p>
          <a:p>
            <a:pPr lvl="0"/>
            <a:r>
              <a:rPr lang="en-US" sz="1400" dirty="0" smtClean="0"/>
              <a:t>We then plot these points in a graphical format and display the result in a .jpeg image. </a:t>
            </a:r>
          </a:p>
          <a:p>
            <a:endParaRPr lang="en-US" sz="4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SOURAV\Desktop\PROJECT_FINAL\images\data dum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4" y="24"/>
            <a:ext cx="9142916" cy="51552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SOURAV\Desktop\PROJECT_FINAL\images\scor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SOURAV\Desktop\PROJECT_FINAL\images\collate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14650" y="142875"/>
            <a:ext cx="3314700" cy="4857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SOURAV\Desktop\PROJECT_FINAL\images\Donald Trump _plot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3668" cy="50610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2560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err="1" smtClean="0"/>
              <a:t>Geolocation</a:t>
            </a:r>
            <a:r>
              <a:rPr lang="en-IN" dirty="0" smtClean="0"/>
              <a:t> information – what is it ? </a:t>
            </a:r>
            <a:endParaRPr dirty="0"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* A tweet can be made more relevant by mentioning the location it was tweeted from. </a:t>
            </a:r>
            <a:br>
              <a:rPr lang="en-IN" dirty="0" smtClean="0"/>
            </a:br>
            <a:r>
              <a:rPr lang="en-IN" dirty="0" smtClean="0"/>
              <a:t>* Contains the location of the tweet, by providing either : </a:t>
            </a:r>
            <a:br>
              <a:rPr lang="en-IN" dirty="0" smtClean="0"/>
            </a:br>
            <a:r>
              <a:rPr lang="en-IN" dirty="0" smtClean="0"/>
              <a:t>	* Latitude and Longitude. </a:t>
            </a:r>
            <a:br>
              <a:rPr lang="en-IN" dirty="0" smtClean="0"/>
            </a:br>
            <a:r>
              <a:rPr lang="en-IN" dirty="0" smtClean="0"/>
              <a:t>	* </a:t>
            </a:r>
            <a:r>
              <a:rPr lang="en-IN" dirty="0" err="1" smtClean="0"/>
              <a:t>Place_ID</a:t>
            </a:r>
            <a:r>
              <a:rPr lang="en-IN" dirty="0" smtClean="0"/>
              <a:t> </a:t>
            </a: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>
                <a:latin typeface="Calibri"/>
                <a:ea typeface="Calibri"/>
                <a:cs typeface="Calibri"/>
                <a:sym typeface="Calibri"/>
              </a:rPr>
              <a:t>Data mining – What is it ? 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418289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IN" sz="2000" dirty="0"/>
              <a:t>T</a:t>
            </a:r>
            <a:r>
              <a:rPr lang="en-IN" sz="2000" dirty="0" smtClean="0"/>
              <a:t>he </a:t>
            </a:r>
            <a:r>
              <a:rPr lang="en-IN" sz="2000" dirty="0"/>
              <a:t>practice of examining large pre-existing databases in order to generate new information.</a:t>
            </a:r>
            <a:endParaRPr sz="2000" dirty="0"/>
          </a:p>
        </p:txBody>
      </p:sp>
      <p:pic>
        <p:nvPicPr>
          <p:cNvPr id="1026" name="Picture 2" descr="https://lh4.googleusercontent.com/UHB827WtSbc93NOQYAhU5pDrLsxTqCGnpWem0B7_wnVmqPJnXk3QVYB1v_3rQ9QdeOwrez6kIbDQYp0B59g_YlqmpqLAQ0Og0EVniyNn77tfPR2MzFmJUzDANq8_9rlP4ZsOohB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907" y="1930588"/>
            <a:ext cx="4225041" cy="30080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blog.idl.ssrc.msstate.edu/wp-content/uploads/2013/10/ge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SOURAV\Desktop\PROJECT_FINAL\images\geo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C:\Users\SOURAV\Downloads\geo sequence diagram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4428" y="85060"/>
            <a:ext cx="9292856" cy="505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657600" y="4199652"/>
            <a:ext cx="4572000" cy="9438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>
              <a:lnSpc>
                <a:spcPct val="200000"/>
              </a:lnSpc>
              <a:spcBef>
                <a:spcPts val="600"/>
              </a:spcBef>
              <a:spcAft>
                <a:spcPts val="16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Sequence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diagram 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31098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 descr="C:\Users\SOURAV\Downloads\geo Use case diagram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4827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636063" y="4236363"/>
            <a:ext cx="15680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Use case diagram </a:t>
            </a:r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27117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9005" y="1854952"/>
            <a:ext cx="1793461" cy="572699"/>
          </a:xfrm>
        </p:spPr>
        <p:txBody>
          <a:bodyPr/>
          <a:lstStyle/>
          <a:p>
            <a:r>
              <a:rPr lang="en-IN" dirty="0" smtClean="0"/>
              <a:t>System Model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17" y="0"/>
            <a:ext cx="6315566" cy="45933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4073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70" y="445025"/>
            <a:ext cx="6500223" cy="42507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264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 smtClean="0"/>
              <a:t>Future Scope</a:t>
            </a:r>
            <a:endParaRPr dirty="0"/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Font typeface="Arial" charset="0"/>
              <a:buChar char="•"/>
            </a:pPr>
            <a:r>
              <a:rPr lang="en-IN" dirty="0" smtClean="0"/>
              <a:t>Use the Streaming API instead of REST API to deliver </a:t>
            </a:r>
            <a:r>
              <a:rPr lang="en-IN" dirty="0" err="1" smtClean="0"/>
              <a:t>realtime</a:t>
            </a:r>
            <a:r>
              <a:rPr lang="en-IN" dirty="0" smtClean="0"/>
              <a:t> results. </a:t>
            </a:r>
          </a:p>
          <a:p>
            <a:pPr lvl="0">
              <a:buFont typeface="Arial" charset="0"/>
              <a:buChar char="•"/>
            </a:pPr>
            <a:r>
              <a:rPr lang="en-US" dirty="0" smtClean="0"/>
              <a:t>We have not yet incorporated machine learning and artificial intelligence into this system. </a:t>
            </a:r>
          </a:p>
          <a:p>
            <a:pPr lvl="0">
              <a:buFont typeface="Arial" charset="0"/>
              <a:buChar char="•"/>
            </a:pPr>
            <a:r>
              <a:rPr lang="en-US" dirty="0" smtClean="0"/>
              <a:t>While there are other ways like reverse encoding the address mentioned in the user profile to understand the </a:t>
            </a:r>
            <a:r>
              <a:rPr lang="en-US" dirty="0" err="1" smtClean="0"/>
              <a:t>geolocation</a:t>
            </a:r>
            <a:r>
              <a:rPr lang="en-US" dirty="0" smtClean="0"/>
              <a:t>, the research in the area is still not a lot. </a:t>
            </a:r>
            <a:r>
              <a:rPr lang="en-IN" dirty="0" smtClean="0"/>
              <a:t/>
            </a:r>
            <a:br>
              <a:rPr lang="en-IN" dirty="0" smtClean="0"/>
            </a:b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sz="6600" dirty="0" smtClean="0"/>
              <a:t>		Thank You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>
                <a:latin typeface="Calibri"/>
                <a:ea typeface="Calibri"/>
                <a:cs typeface="Calibri"/>
                <a:sym typeface="Calibri"/>
              </a:rPr>
              <a:t>Applications of Data Mining 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588408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Financial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Retail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Telecommunication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Biological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Other Scientific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Intrusion Detection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050" name="Picture 2" descr="https://d30y9cdsu7xlg0.cloudfront.net/png/30208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09" y="1837292"/>
            <a:ext cx="2619522" cy="26195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306798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 smtClean="0">
                <a:latin typeface="Calibri"/>
                <a:ea typeface="Calibri"/>
                <a:cs typeface="Calibri"/>
                <a:sym typeface="Calibri"/>
              </a:rPr>
              <a:t>Social Analytics </a:t>
            </a:r>
            <a:r>
              <a:rPr lang="en" sz="4400" dirty="0">
                <a:latin typeface="Calibri"/>
                <a:ea typeface="Calibri"/>
                <a:cs typeface="Calibri"/>
                <a:sym typeface="Calibri"/>
              </a:rPr>
              <a:t>– Why ? 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120576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Enables organizations to make smarter </a:t>
            </a:r>
            <a:r>
              <a:rPr lang="en-IN" dirty="0" smtClean="0"/>
              <a:t>decisions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Determine factors that influence customer’s purchase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Converting</a:t>
            </a:r>
            <a:r>
              <a:rPr lang="en-IN" dirty="0"/>
              <a:t> data into </a:t>
            </a:r>
            <a:r>
              <a:rPr lang="en-IN" dirty="0" err="1"/>
              <a:t>into</a:t>
            </a:r>
            <a:r>
              <a:rPr lang="en-IN" dirty="0"/>
              <a:t> </a:t>
            </a:r>
            <a:r>
              <a:rPr lang="en-IN" dirty="0" smtClean="0"/>
              <a:t>comprehensible </a:t>
            </a:r>
            <a:r>
              <a:rPr lang="en-IN" dirty="0"/>
              <a:t>and useful </a:t>
            </a:r>
            <a:r>
              <a:rPr lang="en-IN" dirty="0" smtClean="0"/>
              <a:t>information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Strengthen brand identity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Effectively engaging with </a:t>
            </a:r>
            <a:r>
              <a:rPr lang="en-IN" dirty="0" smtClean="0"/>
              <a:t>audience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</a:t>
            </a:r>
            <a:r>
              <a:rPr lang="en-IN" dirty="0" smtClean="0"/>
              <a:t>arketing </a:t>
            </a:r>
            <a:r>
              <a:rPr lang="en-IN" dirty="0"/>
              <a:t>campaigns and </a:t>
            </a:r>
            <a:r>
              <a:rPr lang="en-IN" dirty="0" smtClean="0"/>
              <a:t>promotions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Measure ROI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Better Time management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4098" name="Picture 2" descr="https://cdn2.iconfinder.com/data/icons/seo-web-optimization-ultimate-part-2/512/connection2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990" y="2482074"/>
            <a:ext cx="2767640" cy="27676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>
                <a:latin typeface="Calibri"/>
                <a:ea typeface="Calibri"/>
                <a:cs typeface="Calibri"/>
                <a:sym typeface="Calibri"/>
              </a:rPr>
              <a:t>What is Twitter ? 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294350" y="1554158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Twitter is an online social networking service that enables users to send and read short 140-character messages called "tweets". </a:t>
            </a:r>
            <a:endParaRPr lang="en-IN" dirty="0" smtClean="0"/>
          </a:p>
          <a:p>
            <a:pPr lvl="0"/>
            <a:r>
              <a:rPr lang="en-IN" dirty="0" smtClean="0"/>
              <a:t>Each tweet can have : </a:t>
            </a:r>
            <a:br>
              <a:rPr lang="en-IN" dirty="0" smtClean="0"/>
            </a:br>
            <a:r>
              <a:rPr lang="en-IN" dirty="0" smtClean="0"/>
              <a:t>*Text </a:t>
            </a:r>
            <a:br>
              <a:rPr lang="en-IN" dirty="0" smtClean="0"/>
            </a:br>
            <a:r>
              <a:rPr lang="en-IN" dirty="0" smtClean="0"/>
              <a:t>*Emoticons </a:t>
            </a:r>
            <a:br>
              <a:rPr lang="en-IN" dirty="0" smtClean="0"/>
            </a:br>
            <a:r>
              <a:rPr lang="en-IN" dirty="0" smtClean="0"/>
              <a:t>*Images</a:t>
            </a:r>
            <a:br>
              <a:rPr lang="en-IN" dirty="0" smtClean="0"/>
            </a:br>
            <a:r>
              <a:rPr lang="en-IN" dirty="0" smtClean="0"/>
              <a:t>*Video</a:t>
            </a:r>
            <a:br>
              <a:rPr lang="en-IN" dirty="0" smtClean="0"/>
            </a:br>
            <a:r>
              <a:rPr lang="en-IN" dirty="0" smtClean="0"/>
              <a:t>*Polls </a:t>
            </a:r>
            <a:br>
              <a:rPr lang="en-IN" dirty="0" smtClean="0"/>
            </a:br>
            <a:r>
              <a:rPr lang="en-IN" dirty="0" smtClean="0"/>
              <a:t>*Links </a:t>
            </a:r>
          </a:p>
          <a:p>
            <a:pPr lvl="0"/>
            <a:endParaRPr dirty="0"/>
          </a:p>
        </p:txBody>
      </p:sp>
      <p:pic>
        <p:nvPicPr>
          <p:cNvPr id="3074" name="Picture 2" descr="http://cdn.flaticon.com/png/256/88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870" y="1947759"/>
            <a:ext cx="2842438" cy="28424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>
                <a:latin typeface="Calibri"/>
                <a:ea typeface="Calibri"/>
                <a:cs typeface="Calibri"/>
                <a:sym typeface="Calibri"/>
              </a:rPr>
              <a:t>Why Twitter ? 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 smtClean="0"/>
              <a:t>Real Time</a:t>
            </a:r>
            <a:endParaRPr lang="en-IN" dirty="0"/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 smtClean="0"/>
              <a:t>Instant Feedback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 smtClean="0"/>
              <a:t>User base – 250 million users 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 smtClean="0"/>
              <a:t>Business presence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 smtClean="0"/>
              <a:t>Can view trending news</a:t>
            </a:r>
            <a:endParaRPr dirty="0"/>
          </a:p>
        </p:txBody>
      </p:sp>
      <p:pic>
        <p:nvPicPr>
          <p:cNvPr id="5122" name="Picture 2" descr="https://pbs.twimg.com/profile_images/2284174582/r5wah4dwz8ibwg8a0vo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470" y="865151"/>
            <a:ext cx="3418884" cy="34188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1236733" y="515631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400" dirty="0">
                <a:latin typeface="Calibri"/>
                <a:ea typeface="Calibri"/>
                <a:cs typeface="Calibri"/>
                <a:sym typeface="Calibri"/>
              </a:rPr>
              <a:t>How does Twitter work ?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2" descr="http://cdn.flaticon.com/png/256/88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323985"/>
            <a:ext cx="3423684" cy="34236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724</Words>
  <Application>Microsoft Office PowerPoint</Application>
  <PresentationFormat>On-screen Show (16:9)</PresentationFormat>
  <Paragraphs>92</Paragraphs>
  <Slides>47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simple-light-2</vt:lpstr>
      <vt:lpstr>GITAM University,Visakhapatnam Dept: CSE Project Phase – II Guide : Smt. Dr. Y. Radhika  Project coordinator : Smt. Dr. R. Sireesha  </vt:lpstr>
      <vt:lpstr> Understanding Donald Trump’s Twitter Supporters –Twitter mining with Sentiment Analysis and Geolocations </vt:lpstr>
      <vt:lpstr>Abstract</vt:lpstr>
      <vt:lpstr>Data mining – What is it ? </vt:lpstr>
      <vt:lpstr>Applications of Data Mining </vt:lpstr>
      <vt:lpstr>Social Analytics – Why ? </vt:lpstr>
      <vt:lpstr>What is Twitter ? </vt:lpstr>
      <vt:lpstr>Why Twitter ? </vt:lpstr>
      <vt:lpstr>How does Twitter work ? </vt:lpstr>
      <vt:lpstr>Slide 10</vt:lpstr>
      <vt:lpstr>Slide 11</vt:lpstr>
      <vt:lpstr>Variables and metadata </vt:lpstr>
      <vt:lpstr>Slide 13</vt:lpstr>
      <vt:lpstr>How to extract tweets - setup  </vt:lpstr>
      <vt:lpstr>Slide 15</vt:lpstr>
      <vt:lpstr>How to extract tweets</vt:lpstr>
      <vt:lpstr>Slide 17</vt:lpstr>
      <vt:lpstr>Which API to use ?  </vt:lpstr>
      <vt:lpstr>Getting tweets from Twitter</vt:lpstr>
      <vt:lpstr>Maintaining a persistent HTTP connection</vt:lpstr>
      <vt:lpstr>Procedure</vt:lpstr>
      <vt:lpstr>Slide 22</vt:lpstr>
      <vt:lpstr>Sentiment Analysis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What have we done for sentiment analysis</vt:lpstr>
      <vt:lpstr>Slide 33</vt:lpstr>
      <vt:lpstr>Slide 34</vt:lpstr>
      <vt:lpstr>Slide 35</vt:lpstr>
      <vt:lpstr>Slide 36</vt:lpstr>
      <vt:lpstr>Slide 37</vt:lpstr>
      <vt:lpstr>Slide 38</vt:lpstr>
      <vt:lpstr>Geolocation information – what is it ? </vt:lpstr>
      <vt:lpstr>Slide 40</vt:lpstr>
      <vt:lpstr>Slide 41</vt:lpstr>
      <vt:lpstr>Slide 42</vt:lpstr>
      <vt:lpstr>Slide 43</vt:lpstr>
      <vt:lpstr>System Model </vt:lpstr>
      <vt:lpstr>Slide 45</vt:lpstr>
      <vt:lpstr>Future Scope</vt:lpstr>
      <vt:lpstr>  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GITAM University,Visakhapatnam Guide: Smt. Y. Radhika  HOD:  Dr. P.V. Nageswara Rao </dc:title>
  <cp:lastModifiedBy>SOURAV</cp:lastModifiedBy>
  <cp:revision>31</cp:revision>
  <dcterms:modified xsi:type="dcterms:W3CDTF">2016-03-31T04:36:50Z</dcterms:modified>
</cp:coreProperties>
</file>